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BB8065-8391-4930-AF28-D9DEA02FA103}" type="datetimeFigureOut">
              <a:rPr lang="ru-RU" smtClean="0"/>
              <a:t>05.10.2016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BB8065-8391-4930-AF28-D9DEA02FA103}" type="datetimeFigureOut">
              <a:rPr lang="ru-RU" smtClean="0"/>
              <a:t>05.10.2016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BB8065-8391-4930-AF28-D9DEA02FA103}" type="datetimeFigureOut">
              <a:rPr lang="ru-RU" smtClean="0"/>
              <a:t>05.10.2016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BB8065-8391-4930-AF28-D9DEA02FA103}" type="datetimeFigureOut">
              <a:rPr lang="ru-RU" smtClean="0"/>
              <a:t>05.10.2016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BB8065-8391-4930-AF28-D9DEA02FA103}" type="datetimeFigureOut">
              <a:rPr lang="ru-RU" smtClean="0"/>
              <a:t>05.10.2016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BB8065-8391-4930-AF28-D9DEA02FA103}" type="datetimeFigureOut">
              <a:rPr lang="ru-RU" smtClean="0"/>
              <a:t>05.10.2016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BB8065-8391-4930-AF28-D9DEA02FA103}" type="datetimeFigureOut">
              <a:rPr lang="ru-RU" smtClean="0"/>
              <a:t>05.10.2016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BB8065-8391-4930-AF28-D9DEA02FA103}" type="datetimeFigureOut">
              <a:rPr lang="ru-RU" smtClean="0"/>
              <a:t>05.10.2016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BB8065-8391-4930-AF28-D9DEA02FA103}" type="datetimeFigureOut">
              <a:rPr lang="ru-RU" smtClean="0"/>
              <a:t>05.10.2016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BB8065-8391-4930-AF28-D9DEA02FA103}" type="datetimeFigureOut">
              <a:rPr lang="ru-RU" smtClean="0"/>
              <a:t>05.10.2016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BB8065-8391-4930-AF28-D9DEA02FA103}" type="datetimeFigureOut">
              <a:rPr lang="ru-RU" smtClean="0"/>
              <a:t>05.10.2016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9BB8065-8391-4930-AF28-D9DEA02FA103}" type="datetimeFigureOut">
              <a:rPr lang="ru-RU" smtClean="0"/>
              <a:t>05.10.2016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A34DC79-9061-4AD2-8E50-FF0FE41FB44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000" dirty="0" smtClean="0"/>
              <a:t>ВВЕДЕНИЕ В </a:t>
            </a:r>
            <a:br>
              <a:rPr lang="ru-RU" sz="6000" dirty="0" smtClean="0"/>
            </a:br>
            <a:r>
              <a:rPr lang="ru-RU" sz="6000" dirty="0" smtClean="0"/>
              <a:t>АГРОХИМИЮ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346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/>
            <a:r>
              <a:rPr lang="ru-RU" dirty="0" smtClean="0"/>
              <a:t>С каждым </a:t>
            </a:r>
            <a:r>
              <a:rPr lang="ru-RU" dirty="0"/>
              <a:t>годом применяются все большие объемы минеральных и органических удобрений. В сельскохозяйственную практику внедряются прогрессивные технологии возделывания культур, а также возрастает комплексная антропогенная нагрузка на почву. Поэтому важно не только получать высокие урожаи культур, но необходимо также знать, какое влияние окажут средства химизации на биологические свойства почвы и экологическую обстановку в ней.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5850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90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i="1" dirty="0"/>
              <a:t>Агрономическая </a:t>
            </a:r>
            <a:r>
              <a:rPr lang="ru-RU" sz="3200" i="1" dirty="0" smtClean="0"/>
              <a:t>химия</a:t>
            </a:r>
            <a:r>
              <a:rPr lang="ru-RU" sz="3200" dirty="0" smtClean="0"/>
              <a:t> охватывает </a:t>
            </a:r>
            <a:r>
              <a:rPr lang="ru-RU" sz="3200" dirty="0"/>
              <a:t>главнейшие вопросы химии в сельском хозяйстве и вместе с химической защитой растений является основой химизации земледелия. Ведь органические и минеральные удобрения представляют собой сильное средство воздействия на почву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86741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dirty="0"/>
              <a:t>В самом кратком определении </a:t>
            </a:r>
            <a:r>
              <a:rPr lang="ru-RU" sz="3600" b="1" dirty="0"/>
              <a:t>агрохимия</a:t>
            </a:r>
            <a:r>
              <a:rPr lang="ru-RU" sz="3600" dirty="0"/>
              <a:t> – это наука, изучающая питание растений и применение удобрений в целях повышения урожайности сельскохозяйственных культур. Агрохимия предусматривает также вопросы повышения плодородия почв.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91705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8183880" cy="41879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dirty="0"/>
              <a:t>Агрохимия </a:t>
            </a:r>
            <a:r>
              <a:rPr lang="ru-RU" sz="3200" b="1" dirty="0" smtClean="0"/>
              <a:t>- наука </a:t>
            </a:r>
            <a:r>
              <a:rPr lang="ru-RU" sz="3200" b="1" dirty="0"/>
              <a:t>о химических и биохимических процессах в растениях и среде их обитания, а также о способах химического воздействия на эти процессы с целью повышения плодородия почвы и урожая с.-х. культур. </a:t>
            </a:r>
            <a:r>
              <a:rPr lang="ru-RU" dirty="0"/>
              <a:t>Отдельные её разделы неразрывно связаны с физиологией растений, химией, биохимией, почвоведением, микробиологией, земледелием и растениеводством.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1084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Многие приемы агрохимии, например, применение ряда органических удобрений, вошли в практику земледелия в глубокой древности и </a:t>
            </a:r>
            <a:r>
              <a:rPr lang="ru-RU" sz="3200" b="1" dirty="0"/>
              <a:t>описаны еще в 1 в. н.э.</a:t>
            </a:r>
            <a:r>
              <a:rPr lang="ru-RU" sz="3200" dirty="0"/>
              <a:t> Как наука агрохимия сформировалась лишь </a:t>
            </a:r>
            <a:r>
              <a:rPr lang="ru-RU" sz="3200" b="1" dirty="0"/>
              <a:t>в 19 в., </a:t>
            </a:r>
            <a:r>
              <a:rPr lang="ru-RU" sz="3200" dirty="0"/>
              <a:t>когда сложились основные представления о том, из чего состоят, чем и как питаются растения. 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829053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 Д.Н. Прянишникову:</a:t>
            </a:r>
            <a:endParaRPr lang="ru-RU" dirty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683568" y="1052736"/>
            <a:ext cx="7383338" cy="4943934"/>
            <a:chOff x="1008" y="1059"/>
            <a:chExt cx="3768" cy="2794"/>
          </a:xfrm>
        </p:grpSpPr>
        <p:sp>
          <p:nvSpPr>
            <p:cNvPr id="5" name="AutoShape 3"/>
            <p:cNvSpPr>
              <a:spLocks noChangeAspect="1" noChangeArrowheads="1"/>
            </p:cNvSpPr>
            <p:nvPr/>
          </p:nvSpPr>
          <p:spPr bwMode="auto">
            <a:xfrm>
              <a:off x="1915" y="1617"/>
              <a:ext cx="1942" cy="1675"/>
            </a:xfrm>
            <a:prstGeom prst="triangle">
              <a:avLst>
                <a:gd name="adj" fmla="val 50000"/>
              </a:avLst>
            </a:pr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auto">
            <a:xfrm>
              <a:off x="1008" y="3295"/>
              <a:ext cx="1286" cy="558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ru-RU" dirty="0" smtClean="0"/>
                <a:t>УДОБРЕНИЕ</a:t>
              </a:r>
              <a:endParaRPr lang="ru-RU" dirty="0"/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2223" y="1059"/>
              <a:ext cx="1326" cy="558"/>
            </a:xfrm>
            <a:prstGeom prst="ellipse">
              <a:avLst/>
            </a:prstGeom>
            <a:solidFill>
              <a:srgbClr val="FFBE7D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ru-RU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РАСТЕНИЯ</a:t>
              </a:r>
              <a:endPara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3660" y="3234"/>
              <a:ext cx="1116" cy="558"/>
            </a:xfrm>
            <a:prstGeom prst="ellipse">
              <a:avLst/>
            </a:prstGeom>
            <a:solidFill>
              <a:srgbClr val="D8EBB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ru-RU" dirty="0" smtClean="0"/>
                <a:t>ПОЧВА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244499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800" b="1" dirty="0"/>
              <a:t>Задача </a:t>
            </a:r>
            <a:r>
              <a:rPr lang="ru-RU" sz="4800" b="1" dirty="0" smtClean="0"/>
              <a:t>науки</a:t>
            </a:r>
            <a:r>
              <a:rPr lang="ru-RU" sz="4800" dirty="0" smtClean="0"/>
              <a:t>: управлять </a:t>
            </a:r>
            <a:r>
              <a:rPr lang="ru-RU" sz="4800" dirty="0"/>
              <a:t>этими условиями и давать соответственные рекомендации </a:t>
            </a:r>
            <a:r>
              <a:rPr lang="ru-RU" sz="4800" dirty="0" smtClean="0"/>
              <a:t>по выращиванию растений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116355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dirty="0"/>
              <a:t>Таким образом, агрохимия изучает взаимоотношения между растением, почвой и удобрениями в процессе питания сельскохозяйственных культур.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705133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/>
              <a:t>Цель </a:t>
            </a:r>
            <a:r>
              <a:rPr lang="ru-RU" sz="6000" dirty="0" smtClean="0"/>
              <a:t>агрохимика – </a:t>
            </a:r>
            <a:r>
              <a:rPr lang="ru-RU" sz="6000" dirty="0"/>
              <a:t>создание наилучших условий питания растений.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559264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56294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Почва — сложный объект исследования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Агрохимический анализ </a:t>
            </a:r>
            <a:r>
              <a:rPr lang="ru-RU" dirty="0" smtClean="0"/>
              <a:t>почвы: </a:t>
            </a:r>
          </a:p>
          <a:p>
            <a:r>
              <a:rPr lang="ru-RU" dirty="0" smtClean="0"/>
              <a:t>степень </a:t>
            </a:r>
            <a:r>
              <a:rPr lang="ru-RU" dirty="0"/>
              <a:t>обеспеченности почвы основными элементами минерального питания, </a:t>
            </a:r>
            <a:endParaRPr lang="ru-RU" dirty="0" smtClean="0"/>
          </a:p>
          <a:p>
            <a:r>
              <a:rPr lang="ru-RU" dirty="0" smtClean="0"/>
              <a:t>определение </a:t>
            </a:r>
            <a:r>
              <a:rPr lang="ru-RU" dirty="0"/>
              <a:t>механического состава почвы, </a:t>
            </a:r>
            <a:endParaRPr lang="ru-RU" dirty="0" smtClean="0"/>
          </a:p>
          <a:p>
            <a:r>
              <a:rPr lang="ru-RU" dirty="0"/>
              <a:t>определение </a:t>
            </a:r>
            <a:r>
              <a:rPr lang="ru-RU" dirty="0" smtClean="0"/>
              <a:t>водородного </a:t>
            </a:r>
            <a:r>
              <a:rPr lang="ru-RU" dirty="0"/>
              <a:t>показателя </a:t>
            </a:r>
            <a:endParaRPr lang="ru-RU" dirty="0" smtClean="0"/>
          </a:p>
          <a:p>
            <a:r>
              <a:rPr lang="ru-RU" dirty="0" smtClean="0"/>
              <a:t>определение  </a:t>
            </a:r>
            <a:r>
              <a:rPr lang="ru-RU" dirty="0"/>
              <a:t>степени насыщения органическим веществом,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т.е</a:t>
            </a:r>
            <a:r>
              <a:rPr lang="ru-RU" dirty="0"/>
              <a:t>. тех элементов, которые определяют ее плодородие и могут внести значительный вклад в получение качественного и количественного урожая.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4894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/>
              <a:t>Анализ </a:t>
            </a:r>
            <a:r>
              <a:rPr lang="ru-RU" dirty="0"/>
              <a:t>растений позволяет решить следующие задачи.</a:t>
            </a:r>
          </a:p>
          <a:p>
            <a:r>
              <a:rPr lang="ru-RU" dirty="0"/>
              <a:t>1. Исследовать </a:t>
            </a:r>
            <a:r>
              <a:rPr lang="ru-RU" dirty="0" smtClean="0"/>
              <a:t>наличие макро- </a:t>
            </a:r>
            <a:r>
              <a:rPr lang="ru-RU" dirty="0"/>
              <a:t>и микроэлементов </a:t>
            </a:r>
            <a:r>
              <a:rPr lang="ru-RU" dirty="0" smtClean="0"/>
              <a:t>в </a:t>
            </a:r>
            <a:r>
              <a:rPr lang="ru-RU" dirty="0"/>
              <a:t>растении.</a:t>
            </a:r>
          </a:p>
          <a:p>
            <a:r>
              <a:rPr lang="ru-RU" dirty="0"/>
              <a:t>2. Определить содержание основных </a:t>
            </a:r>
            <a:r>
              <a:rPr lang="ru-RU" dirty="0" err="1" smtClean="0"/>
              <a:t>биокомпонентов</a:t>
            </a:r>
            <a:r>
              <a:rPr lang="ru-RU" dirty="0" smtClean="0"/>
              <a:t>: </a:t>
            </a:r>
            <a:r>
              <a:rPr lang="ru-RU" dirty="0"/>
              <a:t>белков, жиров, углеводов, витаминов, алкалоидов и соответствие их содержания принятым нормам и стандартам.</a:t>
            </a:r>
          </a:p>
          <a:p>
            <a:r>
              <a:rPr lang="ru-RU" dirty="0"/>
              <a:t>3. Оценить меру пригодности растений для потребителя (нитраты, тяжелые металлы, алкалоиды, </a:t>
            </a:r>
            <a:r>
              <a:rPr lang="ru-RU" dirty="0" err="1"/>
              <a:t>токсиканты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3651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dirty="0"/>
              <a:t>При работе с различными видами удобрений необходимо различать их виды, уметь определить их состав как качественный, так при необходимости и количественный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590598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М</a:t>
            </a:r>
            <a:r>
              <a:rPr lang="ru-RU" sz="2400" dirty="0" smtClean="0"/>
              <a:t>етоды исследований в агрохимии</a:t>
            </a:r>
            <a:r>
              <a:rPr lang="ru-RU" sz="2400" dirty="0"/>
              <a:t>:</a:t>
            </a:r>
            <a:endParaRPr lang="ru-RU" sz="2400" dirty="0"/>
          </a:p>
          <a:p>
            <a:r>
              <a:rPr lang="ru-RU" sz="2400" dirty="0" smtClean="0"/>
              <a:t>1</a:t>
            </a:r>
            <a:r>
              <a:rPr lang="ru-RU" sz="2400" dirty="0"/>
              <a:t>) </a:t>
            </a:r>
            <a:r>
              <a:rPr lang="ru-RU" sz="2400" u="sng" dirty="0"/>
              <a:t>лабораторные</a:t>
            </a:r>
            <a:r>
              <a:rPr lang="ru-RU" sz="2400" dirty="0"/>
              <a:t> (химические, физико-химические, физические) анализы растения, почвы и удобрения;</a:t>
            </a:r>
          </a:p>
          <a:p>
            <a:r>
              <a:rPr lang="ru-RU" sz="2400" dirty="0"/>
              <a:t>2) </a:t>
            </a:r>
            <a:r>
              <a:rPr lang="ru-RU" sz="2400" u="sng" dirty="0"/>
              <a:t>физиологические эксперименты </a:t>
            </a:r>
            <a:r>
              <a:rPr lang="ru-RU" sz="2400" dirty="0"/>
              <a:t>с растениями в специальных помещениях (теплицы, климатические камеры)</a:t>
            </a:r>
          </a:p>
          <a:p>
            <a:r>
              <a:rPr lang="ru-RU" sz="2400" dirty="0"/>
              <a:t>3) </a:t>
            </a:r>
            <a:r>
              <a:rPr lang="ru-RU" sz="2400" u="sng" dirty="0"/>
              <a:t>полевые опыты</a:t>
            </a:r>
            <a:r>
              <a:rPr lang="ru-RU" sz="2400" dirty="0"/>
              <a:t> с сельскохозяйственными культурами в различных почвенно-климатических зонах</a:t>
            </a:r>
          </a:p>
          <a:p>
            <a:r>
              <a:rPr lang="ru-RU" sz="2400" dirty="0"/>
              <a:t>4) </a:t>
            </a:r>
            <a:r>
              <a:rPr lang="ru-RU" sz="2400" u="sng" dirty="0"/>
              <a:t>производственные опыты</a:t>
            </a:r>
            <a:r>
              <a:rPr lang="ru-RU" sz="2400" dirty="0"/>
              <a:t> на больших площадях с экономической оценкой полученных результатов. Три последние группы методов являются биологическими.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75078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8"/>
            <a:ext cx="8183880" cy="41879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/>
              <a:t>Связь агрохимии с другими науками</a:t>
            </a:r>
            <a:r>
              <a:rPr lang="ru-RU" sz="2400" dirty="0"/>
              <a:t> 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      Название </a:t>
            </a:r>
            <a:r>
              <a:rPr lang="ru-RU" sz="2400" dirty="0"/>
              <a:t>науки показывает </a:t>
            </a:r>
            <a:r>
              <a:rPr lang="ru-RU" sz="2400" dirty="0" smtClean="0"/>
              <a:t>связь, в первую очередь, </a:t>
            </a:r>
            <a:r>
              <a:rPr lang="ru-RU" sz="2400" dirty="0"/>
              <a:t>с </a:t>
            </a:r>
            <a:r>
              <a:rPr lang="ru-RU" sz="2400" dirty="0" smtClean="0"/>
              <a:t>химией. А также для </a:t>
            </a:r>
            <a:r>
              <a:rPr lang="ru-RU" sz="2400" dirty="0"/>
              <a:t>изучения всех 3 </a:t>
            </a:r>
            <a:r>
              <a:rPr lang="ru-RU" sz="2400" dirty="0" smtClean="0"/>
              <a:t>объектов (растения, почву, удобрения) прослеживается связь с другими науками:</a:t>
            </a:r>
            <a:r>
              <a:rPr lang="ru-RU" sz="2400" dirty="0"/>
              <a:t> 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Растения </a:t>
            </a:r>
            <a:r>
              <a:rPr lang="ru-RU" sz="2400" dirty="0"/>
              <a:t>указывают на  связь с </a:t>
            </a:r>
            <a:r>
              <a:rPr lang="ru-RU" sz="2400" dirty="0" smtClean="0"/>
              <a:t>ботаникой, </a:t>
            </a:r>
            <a:r>
              <a:rPr lang="ru-RU" sz="2400" dirty="0"/>
              <a:t>физиологией </a:t>
            </a:r>
            <a:r>
              <a:rPr lang="ru-RU" sz="2400" dirty="0" smtClean="0"/>
              <a:t>растений, </a:t>
            </a:r>
            <a:r>
              <a:rPr lang="ru-RU" sz="2400" dirty="0"/>
              <a:t>биохимией растений 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Почва </a:t>
            </a:r>
            <a:r>
              <a:rPr lang="ru-RU" sz="2400" dirty="0"/>
              <a:t>– с </a:t>
            </a:r>
            <a:r>
              <a:rPr lang="ru-RU" sz="2400" dirty="0" smtClean="0"/>
              <a:t>почвоведением, </a:t>
            </a:r>
            <a:r>
              <a:rPr lang="ru-RU" sz="2400" dirty="0"/>
              <a:t>микробиологией 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Удобрения – с растениеводством, плодоводством, овощеводством, земледелием, мелиорацией, общей экологией</a:t>
            </a:r>
            <a:r>
              <a:rPr lang="ru-RU" sz="2400" dirty="0"/>
              <a:t> 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 smtClean="0"/>
          </a:p>
          <a:p>
            <a:pPr marL="0" indent="0">
              <a:buNone/>
            </a:pP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 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50902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ДОМАШНЕЕ ЗАДАНИЕ: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С собственного огорода взять образец почвы с пахотного слоя (на глубине 10-15 см). Просушить образец на бумаге, расположив тонким слоем, в течение недели. Принести данную пробу, вложив листок </a:t>
            </a:r>
            <a:r>
              <a:rPr lang="ru-RU" smtClean="0"/>
              <a:t>с фамилией, к следующему уроку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58372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34</TotalTime>
  <Words>531</Words>
  <Application>Microsoft Office PowerPoint</Application>
  <PresentationFormat>Экран (4:3)</PresentationFormat>
  <Paragraphs>40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Аспект</vt:lpstr>
      <vt:lpstr>ВВЕДЕНИЕ В  АГРОХИМИЮ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 АГРОХИМИЮ</dc:title>
  <dc:creator>User</dc:creator>
  <cp:lastModifiedBy>User</cp:lastModifiedBy>
  <cp:revision>4</cp:revision>
  <dcterms:created xsi:type="dcterms:W3CDTF">2016-10-05T04:57:15Z</dcterms:created>
  <dcterms:modified xsi:type="dcterms:W3CDTF">2016-10-05T05:31:59Z</dcterms:modified>
</cp:coreProperties>
</file>